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AD0E19-B910-6BA6-CF05-CEF805BB47A5}" name="Tanya Nikolova" initials="TN" userId="S::tanya.nikolova@icgb.eu::80b5e99f-5f21-4e2c-978b-1f695c2b5740" providerId="AD"/>
  <p188:author id="{5C2BBBBD-072A-E0D9-C72A-BEF7557C6615}" name="Svetlin Berkov" initials="SB" userId="S::svetlin.berkov@icgb.eu::e7f93cb1-2b86-4895-856e-570c959681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1824B-84E9-47DA-849F-92CDCD0A97F3}" v="264" dt="2026-05-07T09:47:14.377"/>
    <p1510:client id="{7DCDD4A8-6446-4F97-A64C-6BC505CD5083}" v="10" dt="2026-05-07T09:51:36.946"/>
    <p1510:client id="{91D0A59A-6B30-AC6B-1960-813A15F260B0}" v="1" dt="2026-05-07T10:15:26.162"/>
    <p1510:client id="{D662B300-7EB8-44D0-9A1B-CB71FE93F12B}" v="9" dt="2026-05-07T10:17:38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8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cgb.eu/network-users/become-network-user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cgb.eu/network-users/tariff-information/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01168" y="4480560"/>
            <a:ext cx="8942832" cy="6629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583680" y="-457200"/>
            <a:ext cx="3200400" cy="3200400"/>
          </a:xfrm>
          <a:prstGeom prst="ellipse">
            <a:avLst/>
          </a:prstGeom>
          <a:solidFill>
            <a:srgbClr val="4A9A3C">
              <a:alpha val="12000"/>
            </a:srgbClr>
          </a:solidFill>
          <a:ln w="12700">
            <a:solidFill>
              <a:srgbClr val="4A9A3C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223760" y="731520"/>
            <a:ext cx="2011680" cy="2011680"/>
          </a:xfrm>
          <a:prstGeom prst="ellipse">
            <a:avLst/>
          </a:prstGeom>
          <a:solidFill>
            <a:srgbClr val="2E7D5B">
              <a:alpha val="18000"/>
            </a:srgbClr>
          </a:solidFill>
          <a:ln w="12700">
            <a:solidFill>
              <a:srgbClr val="2E7D5B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User</a:t>
            </a:r>
            <a:endParaRPr lang="en-US" sz="4400"/>
          </a:p>
        </p:txBody>
      </p:sp>
      <p:sp>
        <p:nvSpPr>
          <p:cNvPr id="8" name="Text 5"/>
          <p:cNvSpPr/>
          <p:nvPr/>
        </p:nvSpPr>
        <p:spPr>
          <a:xfrm>
            <a:off x="502920" y="210312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>
                <a:solidFill>
                  <a:srgbClr val="4A9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Process Guide</a:t>
            </a:r>
            <a:endParaRPr lang="en-US" sz="4400"/>
          </a:p>
        </p:txBody>
      </p:sp>
      <p:sp>
        <p:nvSpPr>
          <p:cNvPr id="10" name="Text 7"/>
          <p:cNvSpPr/>
          <p:nvPr/>
        </p:nvSpPr>
        <p:spPr>
          <a:xfrm>
            <a:off x="502920" y="45720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Interconnector Greece – Bulgaria  | www.icgb.eu</a:t>
            </a:r>
            <a:endParaRPr lang="en-US" sz="110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E2B589B-6570-FE8A-AE06-F6556E633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of Documents</a:t>
            </a:r>
            <a:endParaRPr lang="en-US" sz="26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74904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005840"/>
            <a:ext cx="2697480" cy="7315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" y="1188720"/>
            <a:ext cx="658368" cy="6583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57200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/>
          </a:p>
        </p:txBody>
      </p:sp>
      <p:sp>
        <p:nvSpPr>
          <p:cNvPr id="11" name="Shape 8"/>
          <p:cNvSpPr/>
          <p:nvPr/>
        </p:nvSpPr>
        <p:spPr>
          <a:xfrm>
            <a:off x="1161288" y="1207008"/>
            <a:ext cx="594360" cy="594360"/>
          </a:xfrm>
          <a:prstGeom prst="ellipse">
            <a:avLst/>
          </a:prstGeom>
          <a:solidFill>
            <a:srgbClr val="1B3A5C">
              <a:alpha val="85000"/>
            </a:srgbClr>
          </a:solidFill>
          <a:ln w="12700">
            <a:solidFill>
              <a:srgbClr val="1B3A5C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280160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200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for Access</a:t>
            </a:r>
            <a:endParaRPr lang="en-US" sz="1400"/>
          </a:p>
        </p:txBody>
      </p:sp>
      <p:sp>
        <p:nvSpPr>
          <p:cNvPr id="14" name="Text 10"/>
          <p:cNvSpPr/>
          <p:nvPr/>
        </p:nvSpPr>
        <p:spPr>
          <a:xfrm>
            <a:off x="457200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Application for Access to the Transmission System in accordance with the Gas Transportation Agreement (GTA)</a:t>
            </a:r>
            <a:endParaRPr lang="en-US" sz="1100"/>
          </a:p>
        </p:txBody>
      </p:sp>
      <p:sp>
        <p:nvSpPr>
          <p:cNvPr id="15" name="Shape 11"/>
          <p:cNvSpPr/>
          <p:nvPr/>
        </p:nvSpPr>
        <p:spPr>
          <a:xfrm>
            <a:off x="3282696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27832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3227832" y="1005840"/>
            <a:ext cx="2697480" cy="73152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364992" y="1188720"/>
            <a:ext cx="658368" cy="658368"/>
          </a:xfrm>
          <a:prstGeom prst="ellipse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3364992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/>
          </a:p>
        </p:txBody>
      </p:sp>
      <p:sp>
        <p:nvSpPr>
          <p:cNvPr id="20" name="Shape 16"/>
          <p:cNvSpPr/>
          <p:nvPr/>
        </p:nvSpPr>
        <p:spPr>
          <a:xfrm>
            <a:off x="4069080" y="1207008"/>
            <a:ext cx="594360" cy="594360"/>
          </a:xfrm>
          <a:prstGeom prst="ellipse">
            <a:avLst/>
          </a:prstGeom>
          <a:solidFill>
            <a:srgbClr val="4A9A3C">
              <a:alpha val="85000"/>
            </a:srgbClr>
          </a:solidFill>
          <a:ln w="12700">
            <a:solidFill>
              <a:srgbClr val="4A9A3C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2232" y="1280160"/>
            <a:ext cx="438912" cy="4389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3364992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Declaration</a:t>
            </a:r>
            <a:endParaRPr lang="en-US" sz="1400"/>
          </a:p>
        </p:txBody>
      </p:sp>
      <p:sp>
        <p:nvSpPr>
          <p:cNvPr id="23" name="Text 18"/>
          <p:cNvSpPr/>
          <p:nvPr/>
        </p:nvSpPr>
        <p:spPr>
          <a:xfrm>
            <a:off x="3364992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authorized representative shall submit a Registration Declaration to ICGB</a:t>
            </a:r>
            <a:endParaRPr lang="en-US" sz="1100"/>
          </a:p>
        </p:txBody>
      </p:sp>
      <p:sp>
        <p:nvSpPr>
          <p:cNvPr id="24" name="Shape 19"/>
          <p:cNvSpPr/>
          <p:nvPr/>
        </p:nvSpPr>
        <p:spPr>
          <a:xfrm>
            <a:off x="6190488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6135624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135624" y="1005840"/>
            <a:ext cx="2697480" cy="73152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6272784" y="1188720"/>
            <a:ext cx="658368" cy="658368"/>
          </a:xfrm>
          <a:prstGeom prst="ellipse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6272784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/>
          </a:p>
        </p:txBody>
      </p:sp>
      <p:sp>
        <p:nvSpPr>
          <p:cNvPr id="29" name="Shape 24"/>
          <p:cNvSpPr/>
          <p:nvPr/>
        </p:nvSpPr>
        <p:spPr>
          <a:xfrm>
            <a:off x="6976872" y="1207008"/>
            <a:ext cx="594360" cy="594360"/>
          </a:xfrm>
          <a:prstGeom prst="ellipse">
            <a:avLst/>
          </a:prstGeom>
          <a:solidFill>
            <a:srgbClr val="2E7D5B">
              <a:alpha val="85000"/>
            </a:srgbClr>
          </a:solidFill>
          <a:ln w="12700">
            <a:solidFill>
              <a:srgbClr val="2E7D5B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0024" y="1280160"/>
            <a:ext cx="438912" cy="438912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6272784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Documentation</a:t>
            </a:r>
            <a:endParaRPr lang="en-US" sz="1400"/>
          </a:p>
        </p:txBody>
      </p:sp>
      <p:sp>
        <p:nvSpPr>
          <p:cNvPr id="32" name="Text 26"/>
          <p:cNvSpPr/>
          <p:nvPr/>
        </p:nvSpPr>
        <p:spPr>
          <a:xfrm>
            <a:off x="6272784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Audited Financial Statements (last 3 years) Certified copy of Certificate of Company Registration</a:t>
            </a:r>
            <a:endParaRPr lang="en-US" sz="110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4096" y="2743200"/>
            <a:ext cx="182880" cy="182880"/>
          </a:xfrm>
          <a:prstGeom prst="rect">
            <a:avLst/>
          </a:prstGeom>
        </p:spPr>
      </p:pic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1888" y="2743200"/>
            <a:ext cx="182880" cy="182880"/>
          </a:xfrm>
          <a:prstGeom prst="rect">
            <a:avLst/>
          </a:prstGeom>
        </p:spPr>
      </p:pic>
      <p:sp>
        <p:nvSpPr>
          <p:cNvPr id="35" name="Shape 27"/>
          <p:cNvSpPr/>
          <p:nvPr/>
        </p:nvSpPr>
        <p:spPr>
          <a:xfrm>
            <a:off x="320040" y="4617720"/>
            <a:ext cx="8503920" cy="384048"/>
          </a:xfrm>
          <a:prstGeom prst="rect">
            <a:avLst/>
          </a:prstGeom>
          <a:solidFill>
            <a:srgbClr val="D6E4F0"/>
          </a:solidFill>
          <a:ln w="1270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1480" y="4663440"/>
            <a:ext cx="256032" cy="256032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713232" y="464515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information and relevant templates can be found on the ICGB website </a:t>
            </a:r>
            <a:r>
              <a:rPr lang="en-US" sz="10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/>
              </a:rPr>
              <a:t>https://www.icgb.eu/network-users/become-network-user/</a:t>
            </a:r>
            <a:endParaRPr lang="en-US" sz="1000"/>
          </a:p>
        </p:txBody>
      </p:sp>
      <p:pic>
        <p:nvPicPr>
          <p:cNvPr id="38" name="Picture 2">
            <a:extLst>
              <a:ext uri="{FF2B5EF4-FFF2-40B4-BE49-F238E27FC236}">
                <a16:creationId xmlns:a16="http://schemas.microsoft.com/office/drawing/2014/main" id="{D4D8C5C1-9542-8B60-F206-2FC1744A5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Prerequisites &amp; Credit Support Requirements</a:t>
            </a:r>
            <a:endParaRPr lang="en-US" sz="20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914400"/>
            <a:ext cx="4069080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996696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77240" y="96012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Submission</a:t>
            </a:r>
            <a:endParaRPr lang="en-US" sz="1300"/>
          </a:p>
        </p:txBody>
      </p:sp>
      <p:sp>
        <p:nvSpPr>
          <p:cNvPr id="10" name="Shape 6"/>
          <p:cNvSpPr/>
          <p:nvPr/>
        </p:nvSpPr>
        <p:spPr>
          <a:xfrm>
            <a:off x="457200" y="1508760"/>
            <a:ext cx="3794760" cy="1188720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57200" y="1508760"/>
            <a:ext cx="54864" cy="118872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158191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submission</a:t>
            </a:r>
            <a:endParaRPr lang="en-US" sz="1200"/>
          </a:p>
        </p:txBody>
      </p:sp>
      <p:sp>
        <p:nvSpPr>
          <p:cNvPr id="13" name="Text 9"/>
          <p:cNvSpPr/>
          <p:nvPr/>
        </p:nvSpPr>
        <p:spPr>
          <a:xfrm>
            <a:off x="594360" y="194767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Scanned copies are acceptable for initial submission</a:t>
            </a:r>
            <a:endParaRPr lang="en-US" sz="105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3794760" cy="1188720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57200" y="2926080"/>
            <a:ext cx="54864" cy="118872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594360" y="299923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GTA execution</a:t>
            </a:r>
            <a:endParaRPr lang="en-US" sz="1200"/>
          </a:p>
        </p:txBody>
      </p:sp>
      <p:sp>
        <p:nvSpPr>
          <p:cNvPr id="17" name="Text 13"/>
          <p:cNvSpPr/>
          <p:nvPr/>
        </p:nvSpPr>
        <p:spPr>
          <a:xfrm>
            <a:off x="594360" y="33649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or digitally signed documents required prior to signing</a:t>
            </a:r>
            <a:endParaRPr lang="en-US" sz="1050"/>
          </a:p>
        </p:txBody>
      </p:sp>
      <p:sp>
        <p:nvSpPr>
          <p:cNvPr id="18" name="Shape 14"/>
          <p:cNvSpPr/>
          <p:nvPr/>
        </p:nvSpPr>
        <p:spPr>
          <a:xfrm>
            <a:off x="475488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4754880" y="914400"/>
            <a:ext cx="4069080" cy="4572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752" y="996696"/>
            <a:ext cx="292608" cy="29260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212080" y="9601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</a:t>
            </a:r>
            <a:endParaRPr lang="en-US" sz="1300"/>
          </a:p>
        </p:txBody>
      </p:sp>
      <p:sp>
        <p:nvSpPr>
          <p:cNvPr id="22" name="Text 17"/>
          <p:cNvSpPr/>
          <p:nvPr/>
        </p:nvSpPr>
        <p:spPr>
          <a:xfrm>
            <a:off x="4892040" y="15087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Accepted forms:</a:t>
            </a:r>
            <a:endParaRPr lang="en-US" sz="1100"/>
          </a:p>
        </p:txBody>
      </p:sp>
      <p:sp>
        <p:nvSpPr>
          <p:cNvPr id="23" name="Shape 18"/>
          <p:cNvSpPr/>
          <p:nvPr/>
        </p:nvSpPr>
        <p:spPr>
          <a:xfrm>
            <a:off x="4892040" y="1810512"/>
            <a:ext cx="1783080" cy="4114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4892040" y="18105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Guarantee</a:t>
            </a:r>
            <a:endParaRPr lang="en-US" sz="1050"/>
          </a:p>
        </p:txBody>
      </p:sp>
      <p:sp>
        <p:nvSpPr>
          <p:cNvPr id="25" name="Shape 20"/>
          <p:cNvSpPr/>
          <p:nvPr/>
        </p:nvSpPr>
        <p:spPr>
          <a:xfrm>
            <a:off x="6793992" y="1810512"/>
            <a:ext cx="1783080" cy="4114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6793992" y="18105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Deposit</a:t>
            </a:r>
            <a:endParaRPr lang="en-US" sz="1050"/>
          </a:p>
        </p:txBody>
      </p:sp>
      <p:sp>
        <p:nvSpPr>
          <p:cNvPr id="27" name="Text 22"/>
          <p:cNvSpPr/>
          <p:nvPr/>
        </p:nvSpPr>
        <p:spPr>
          <a:xfrm>
            <a:off x="4892040" y="239572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Credit Requirements</a:t>
            </a:r>
            <a:endParaRPr lang="en-US" sz="1100"/>
          </a:p>
        </p:txBody>
      </p:sp>
      <p:sp>
        <p:nvSpPr>
          <p:cNvPr id="28" name="Shape 23"/>
          <p:cNvSpPr/>
          <p:nvPr/>
        </p:nvSpPr>
        <p:spPr>
          <a:xfrm>
            <a:off x="4892040" y="2788920"/>
            <a:ext cx="3794760" cy="621792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4956048" y="282549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€2,500</a:t>
            </a:r>
            <a:endParaRPr lang="en-US" sz="1800"/>
          </a:p>
        </p:txBody>
      </p:sp>
      <p:sp>
        <p:nvSpPr>
          <p:cNvPr id="30" name="Text 25"/>
          <p:cNvSpPr/>
          <p:nvPr/>
        </p:nvSpPr>
        <p:spPr>
          <a:xfrm>
            <a:off x="6108192" y="2825496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Booking
</a:t>
            </a:r>
            <a:r>
              <a:rPr lang="en-US" sz="900" i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8.2.2 GTA</a:t>
            </a:r>
            <a:endParaRPr lang="en-US" sz="1000"/>
          </a:p>
        </p:txBody>
      </p:sp>
      <p:sp>
        <p:nvSpPr>
          <p:cNvPr id="31" name="Shape 26"/>
          <p:cNvSpPr/>
          <p:nvPr/>
        </p:nvSpPr>
        <p:spPr>
          <a:xfrm>
            <a:off x="4892040" y="3502152"/>
            <a:ext cx="3794760" cy="621792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4956048" y="3538728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€10,000</a:t>
            </a:r>
            <a:endParaRPr lang="en-US" sz="1800"/>
          </a:p>
        </p:txBody>
      </p:sp>
      <p:sp>
        <p:nvSpPr>
          <p:cNvPr id="33" name="Text 28"/>
          <p:cNvSpPr/>
          <p:nvPr/>
        </p:nvSpPr>
        <p:spPr>
          <a:xfrm>
            <a:off x="6108192" y="353872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Balancing Credit Limit
</a:t>
            </a:r>
            <a:r>
              <a:rPr lang="en-US" sz="900" i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29.3.5(e) Network Code</a:t>
            </a:r>
            <a:endParaRPr lang="en-US" sz="1000"/>
          </a:p>
        </p:txBody>
      </p:sp>
      <p:sp>
        <p:nvSpPr>
          <p:cNvPr id="34" name="Shape 29"/>
          <p:cNvSpPr/>
          <p:nvPr/>
        </p:nvSpPr>
        <p:spPr>
          <a:xfrm>
            <a:off x="4892040" y="4233672"/>
            <a:ext cx="3794760" cy="502920"/>
          </a:xfrm>
          <a:prstGeom prst="rect">
            <a:avLst/>
          </a:prstGeom>
          <a:solidFill>
            <a:srgbClr val="FFF3CD"/>
          </a:solidFill>
          <a:ln w="6350">
            <a:solidFill>
              <a:srgbClr val="F5C2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4325112"/>
            <a:ext cx="256032" cy="256032"/>
          </a:xfrm>
          <a:prstGeom prst="rect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5303520" y="4261104"/>
            <a:ext cx="3310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GTA becomes effective only after Credit Support is provided</a:t>
            </a:r>
            <a:endParaRPr lang="en-US" sz="950"/>
          </a:p>
        </p:txBody>
      </p:sp>
      <p:pic>
        <p:nvPicPr>
          <p:cNvPr id="37" name="Picture 2">
            <a:extLst>
              <a:ext uri="{FF2B5EF4-FFF2-40B4-BE49-F238E27FC236}">
                <a16:creationId xmlns:a16="http://schemas.microsoft.com/office/drawing/2014/main" id="{0820E4C9-6C00-B12C-2469-C959014D4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Information for GTA and VTP Agreements</a:t>
            </a:r>
            <a:endParaRPr lang="en-US" sz="20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914400"/>
            <a:ext cx="4069080" cy="475488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005840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95528" y="960120"/>
            <a:ext cx="3456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 Transportation Agreement (GTA)</a:t>
            </a:r>
            <a:endParaRPr lang="en-US" sz="1200"/>
          </a:p>
        </p:txBody>
      </p:sp>
      <p:sp>
        <p:nvSpPr>
          <p:cNvPr id="10" name="Shape 6"/>
          <p:cNvSpPr/>
          <p:nvPr/>
        </p:nvSpPr>
        <p:spPr>
          <a:xfrm>
            <a:off x="411480" y="1600200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685800" y="150876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person (Art. 10.1)</a:t>
            </a:r>
            <a:endParaRPr lang="en-US" sz="1050"/>
          </a:p>
        </p:txBody>
      </p:sp>
      <p:sp>
        <p:nvSpPr>
          <p:cNvPr id="12" name="Text 8"/>
          <p:cNvSpPr/>
          <p:nvPr/>
        </p:nvSpPr>
        <p:spPr>
          <a:xfrm>
            <a:off x="685800" y="181051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position, phone, email</a:t>
            </a:r>
            <a:endParaRPr lang="en-US" sz="950"/>
          </a:p>
        </p:txBody>
      </p:sp>
      <p:sp>
        <p:nvSpPr>
          <p:cNvPr id="13" name="Shape 9"/>
          <p:cNvSpPr/>
          <p:nvPr/>
        </p:nvSpPr>
        <p:spPr>
          <a:xfrm>
            <a:off x="411480" y="2267712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685800" y="2176272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signatories (Art. 13.1)</a:t>
            </a:r>
            <a:endParaRPr lang="en-US" sz="1050"/>
          </a:p>
        </p:txBody>
      </p:sp>
      <p:sp>
        <p:nvSpPr>
          <p:cNvPr id="15" name="Text 11"/>
          <p:cNvSpPr/>
          <p:nvPr/>
        </p:nvSpPr>
        <p:spPr>
          <a:xfrm>
            <a:off x="685800" y="247802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Names, positions, power of attorney if applicable</a:t>
            </a:r>
            <a:endParaRPr lang="en-US" sz="950"/>
          </a:p>
        </p:txBody>
      </p:sp>
      <p:sp>
        <p:nvSpPr>
          <p:cNvPr id="16" name="Shape 12"/>
          <p:cNvSpPr/>
          <p:nvPr/>
        </p:nvSpPr>
        <p:spPr>
          <a:xfrm>
            <a:off x="411480" y="2935224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685800" y="2843784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</a:t>
            </a:r>
            <a:endParaRPr lang="en-US" sz="1050" b="1"/>
          </a:p>
        </p:txBody>
      </p:sp>
      <p:sp>
        <p:nvSpPr>
          <p:cNvPr id="18" name="Text 14"/>
          <p:cNvSpPr/>
          <p:nvPr/>
        </p:nvSpPr>
        <p:spPr>
          <a:xfrm>
            <a:off x="68580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and type — cash or bank guarantee</a:t>
            </a:r>
            <a:endParaRPr lang="en-US" sz="950"/>
          </a:p>
        </p:txBody>
      </p:sp>
      <p:sp>
        <p:nvSpPr>
          <p:cNvPr id="19" name="Shape 15"/>
          <p:cNvSpPr/>
          <p:nvPr/>
        </p:nvSpPr>
        <p:spPr>
          <a:xfrm>
            <a:off x="411480" y="3602736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685800" y="3511296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allocation (Schedule 3)</a:t>
            </a:r>
            <a:endParaRPr lang="en-US" sz="1050"/>
          </a:p>
        </p:txBody>
      </p:sp>
      <p:sp>
        <p:nvSpPr>
          <p:cNvPr id="21" name="Text 17"/>
          <p:cNvSpPr/>
          <p:nvPr/>
        </p:nvSpPr>
        <p:spPr>
          <a:xfrm>
            <a:off x="685800" y="381304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between PRISMA, RBP, and BALANCING</a:t>
            </a:r>
            <a:endParaRPr lang="en-US" sz="950"/>
          </a:p>
        </p:txBody>
      </p:sp>
      <p:sp>
        <p:nvSpPr>
          <p:cNvPr id="22" name="Shape 18"/>
          <p:cNvSpPr/>
          <p:nvPr/>
        </p:nvSpPr>
        <p:spPr>
          <a:xfrm>
            <a:off x="411480" y="4270248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685800" y="4178808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signatory for allocation</a:t>
            </a:r>
            <a:endParaRPr lang="en-US" sz="1050"/>
          </a:p>
        </p:txBody>
      </p:sp>
      <p:sp>
        <p:nvSpPr>
          <p:cNvPr id="24" name="Text 20"/>
          <p:cNvSpPr/>
          <p:nvPr/>
        </p:nvSpPr>
        <p:spPr>
          <a:xfrm>
            <a:off x="685800" y="44805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and position (Schedule 3)</a:t>
            </a:r>
            <a:endParaRPr lang="en-US" sz="950"/>
          </a:p>
        </p:txBody>
      </p:sp>
      <p:sp>
        <p:nvSpPr>
          <p:cNvPr id="25" name="Shape 21"/>
          <p:cNvSpPr/>
          <p:nvPr/>
        </p:nvSpPr>
        <p:spPr>
          <a:xfrm>
            <a:off x="475488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754880" y="914400"/>
            <a:ext cx="4069080" cy="47548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752" y="1005840"/>
            <a:ext cx="292608" cy="292608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230368" y="960120"/>
            <a:ext cx="3456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Trading Point (VTP) Agreement</a:t>
            </a:r>
            <a:endParaRPr lang="en-US" sz="1200"/>
          </a:p>
        </p:txBody>
      </p:sp>
      <p:sp>
        <p:nvSpPr>
          <p:cNvPr id="29" name="Shape 24"/>
          <p:cNvSpPr/>
          <p:nvPr/>
        </p:nvSpPr>
        <p:spPr>
          <a:xfrm>
            <a:off x="4892040" y="1508760"/>
            <a:ext cx="3794760" cy="658368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4892040" y="1508760"/>
            <a:ext cx="54864" cy="65836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5029200" y="1554480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responsible person (Art. 10.1)</a:t>
            </a:r>
            <a:endParaRPr lang="en-US" sz="1100"/>
          </a:p>
        </p:txBody>
      </p:sp>
      <p:sp>
        <p:nvSpPr>
          <p:cNvPr id="32" name="Text 27"/>
          <p:cNvSpPr/>
          <p:nvPr/>
        </p:nvSpPr>
        <p:spPr>
          <a:xfrm>
            <a:off x="5029200" y="1847088"/>
            <a:ext cx="3584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and position required</a:t>
            </a:r>
            <a:endParaRPr lang="en-US" sz="1000"/>
          </a:p>
        </p:txBody>
      </p:sp>
      <p:sp>
        <p:nvSpPr>
          <p:cNvPr id="33" name="Shape 28"/>
          <p:cNvSpPr/>
          <p:nvPr/>
        </p:nvSpPr>
        <p:spPr>
          <a:xfrm>
            <a:off x="4892040" y="2286000"/>
            <a:ext cx="3794760" cy="658368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29"/>
          <p:cNvSpPr/>
          <p:nvPr/>
        </p:nvSpPr>
        <p:spPr>
          <a:xfrm>
            <a:off x="4892040" y="2286000"/>
            <a:ext cx="54864" cy="65836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0"/>
          <p:cNvSpPr/>
          <p:nvPr/>
        </p:nvSpPr>
        <p:spPr>
          <a:xfrm>
            <a:off x="5029200" y="2331720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allocation for VTP (Annex 1)</a:t>
            </a:r>
            <a:endParaRPr lang="en-US" sz="1100"/>
          </a:p>
        </p:txBody>
      </p:sp>
      <p:sp>
        <p:nvSpPr>
          <p:cNvPr id="36" name="Text 31"/>
          <p:cNvSpPr/>
          <p:nvPr/>
        </p:nvSpPr>
        <p:spPr>
          <a:xfrm>
            <a:off x="5029200" y="2624328"/>
            <a:ext cx="3584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 amount assigned to VTP</a:t>
            </a:r>
            <a:endParaRPr lang="en-US" sz="1000"/>
          </a:p>
        </p:txBody>
      </p:sp>
      <p:sp>
        <p:nvSpPr>
          <p:cNvPr id="37" name="Shape 32"/>
          <p:cNvSpPr/>
          <p:nvPr/>
        </p:nvSpPr>
        <p:spPr>
          <a:xfrm>
            <a:off x="4892040" y="3063240"/>
            <a:ext cx="3794760" cy="16916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0912" y="3145536"/>
            <a:ext cx="347472" cy="347472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5394960" y="31546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A9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Note</a:t>
            </a:r>
            <a:endParaRPr lang="en-US" sz="1200"/>
          </a:p>
        </p:txBody>
      </p:sp>
      <p:sp>
        <p:nvSpPr>
          <p:cNvPr id="40" name="Text 34"/>
          <p:cNvSpPr/>
          <p:nvPr/>
        </p:nvSpPr>
        <p:spPr>
          <a:xfrm>
            <a:off x="5020056" y="3543300"/>
            <a:ext cx="3584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Credit Support may not be sufficient for active capacity booking. Ensure adequate coverage before initiating capacity reservations.</a:t>
            </a:r>
          </a:p>
          <a:p>
            <a:pPr marL="0" indent="0">
              <a:buNone/>
            </a:pPr>
            <a:endParaRPr lang="en-US" sz="950">
              <a:solidFill>
                <a:srgbClr val="FFFFFF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950">
                <a:solidFill>
                  <a:schemeClr val="bg1"/>
                </a:solidFill>
              </a:rPr>
              <a:t>Tariff information and ICGB’s tariff calculator are available for Network Users at: </a:t>
            </a:r>
            <a:r>
              <a:rPr lang="en-US" sz="950">
                <a:solidFill>
                  <a:schemeClr val="accent1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https://www.icgb.eu/network-users/tariff-information/</a:t>
            </a:r>
            <a:endParaRPr lang="en-US" sz="95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1" name="Picture 2">
            <a:extLst>
              <a:ext uri="{FF2B5EF4-FFF2-40B4-BE49-F238E27FC236}">
                <a16:creationId xmlns:a16="http://schemas.microsoft.com/office/drawing/2014/main" id="{D8810478-2458-CC83-FC7E-F8EF623F7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01168" y="4480560"/>
            <a:ext cx="8942832" cy="6629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02920" y="141732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3800"/>
          </a:p>
        </p:txBody>
      </p:sp>
      <p:sp>
        <p:nvSpPr>
          <p:cNvPr id="7" name="Text 4"/>
          <p:cNvSpPr/>
          <p:nvPr/>
        </p:nvSpPr>
        <p:spPr>
          <a:xfrm>
            <a:off x="502920" y="214884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to begin the registration process</a:t>
            </a:r>
            <a:endParaRPr lang="en-US" sz="1500"/>
          </a:p>
        </p:txBody>
      </p:sp>
      <p:sp>
        <p:nvSpPr>
          <p:cNvPr id="8" name="Shape 5"/>
          <p:cNvSpPr/>
          <p:nvPr/>
        </p:nvSpPr>
        <p:spPr>
          <a:xfrm>
            <a:off x="50292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288036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000"/>
          </a:p>
        </p:txBody>
      </p:sp>
      <p:sp>
        <p:nvSpPr>
          <p:cNvPr id="11" name="Text 7"/>
          <p:cNvSpPr/>
          <p:nvPr/>
        </p:nvSpPr>
        <p:spPr>
          <a:xfrm>
            <a:off x="66751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www.icgb.eu</a:t>
            </a:r>
            <a:endParaRPr lang="en-US" sz="1200"/>
          </a:p>
        </p:txBody>
      </p:sp>
      <p:sp>
        <p:nvSpPr>
          <p:cNvPr id="12" name="Shape 8"/>
          <p:cNvSpPr/>
          <p:nvPr/>
        </p:nvSpPr>
        <p:spPr>
          <a:xfrm>
            <a:off x="329184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6432" y="288036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8620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/>
          </a:p>
        </p:txBody>
      </p:sp>
      <p:sp>
        <p:nvSpPr>
          <p:cNvPr id="15" name="Text 10"/>
          <p:cNvSpPr/>
          <p:nvPr/>
        </p:nvSpPr>
        <p:spPr>
          <a:xfrm>
            <a:off x="345643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backoffice@icgb.eu</a:t>
            </a:r>
            <a:endParaRPr lang="en-US" sz="1200"/>
          </a:p>
        </p:txBody>
      </p:sp>
      <p:sp>
        <p:nvSpPr>
          <p:cNvPr id="16" name="Shape 11"/>
          <p:cNvSpPr/>
          <p:nvPr/>
        </p:nvSpPr>
        <p:spPr>
          <a:xfrm>
            <a:off x="608076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352" y="288036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67512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1000"/>
          </a:p>
        </p:txBody>
      </p:sp>
      <p:sp>
        <p:nvSpPr>
          <p:cNvPr id="19" name="Text 13"/>
          <p:cNvSpPr/>
          <p:nvPr/>
        </p:nvSpPr>
        <p:spPr>
          <a:xfrm>
            <a:off x="624535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George Washington Street</a:t>
            </a:r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Sofia 1000</a:t>
            </a:r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Bulgaria</a:t>
            </a:r>
            <a:endParaRPr lang="en-US" sz="1200"/>
          </a:p>
        </p:txBody>
      </p:sp>
      <p:sp>
        <p:nvSpPr>
          <p:cNvPr id="20" name="Text 14"/>
          <p:cNvSpPr/>
          <p:nvPr/>
        </p:nvSpPr>
        <p:spPr>
          <a:xfrm>
            <a:off x="502920" y="45720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Interconnector Greece – Bulgaria  |  www.icgb.eu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7BE1C88-AD9F-46BF-B225-B21FE4FAB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C6981651CA534EA815B582938C1E0F" ma:contentTypeVersion="15" ma:contentTypeDescription="Create a new document." ma:contentTypeScope="" ma:versionID="1fb15d04bd086b34a37ef3d7430cd92a">
  <xsd:schema xmlns:xsd="http://www.w3.org/2001/XMLSchema" xmlns:xs="http://www.w3.org/2001/XMLSchema" xmlns:p="http://schemas.microsoft.com/office/2006/metadata/properties" xmlns:ns2="032b201e-b991-4097-bc54-3feb8119118f" xmlns:ns3="8b8f0ea3-8770-477e-83c6-d4f6da9ce49c" targetNamespace="http://schemas.microsoft.com/office/2006/metadata/properties" ma:root="true" ma:fieldsID="bc6893b4b2e2aa646541878442d0f782" ns2:_="" ns3:_="">
    <xsd:import namespace="032b201e-b991-4097-bc54-3feb8119118f"/>
    <xsd:import namespace="8b8f0ea3-8770-477e-83c6-d4f6da9ce4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b201e-b991-4097-bc54-3feb811911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1f68272-a0f6-4930-88e7-ab5b0bbd5a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f0ea3-8770-477e-83c6-d4f6da9ce4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8493f86-2c31-43c8-9534-03f53d607fcd}" ma:internalName="TaxCatchAll" ma:showField="CatchAllData" ma:web="8b8f0ea3-8770-477e-83c6-d4f6da9ce4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8f0ea3-8770-477e-83c6-d4f6da9ce49c" xsi:nil="true"/>
    <lcf76f155ced4ddcb4097134ff3c332f xmlns="032b201e-b991-4097-bc54-3feb811911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625BF0-5467-44F1-9480-C0CB5B3E98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4E212C-02C7-4528-A553-9DD5242DD54B}">
  <ds:schemaRefs>
    <ds:schemaRef ds:uri="032b201e-b991-4097-bc54-3feb8119118f"/>
    <ds:schemaRef ds:uri="8b8f0ea3-8770-477e-83c6-d4f6da9ce4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006176A-4668-4AAC-9677-71C90FF94DA4}">
  <ds:schemaRefs>
    <ds:schemaRef ds:uri="032b201e-b991-4097-bc54-3feb8119118f"/>
    <ds:schemaRef ds:uri="8b8f0ea3-8770-477e-83c6-d4f6da9ce49c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ICGB Network User Registration Process Guide</dc:title>
  <dc:subject>PptxGenJS Presentation</dc:subject>
  <dc:creator>PptxGenJS</dc:creator>
  <cp:revision>4</cp:revision>
  <dcterms:created xsi:type="dcterms:W3CDTF">2026-04-29T08:20:44Z</dcterms:created>
  <dcterms:modified xsi:type="dcterms:W3CDTF">2026-05-08T14:03:15Z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0x0101008AC6981651CA534EA815B582938C1E0F</vt:lpwstr>
  </property>
  <property fmtid="{D5CDD505-2E9C-101B-9397-08002B2CF9AE}" pid="3" name="MediaServiceImageTags">
    <vt:lpwstr/>
  </property>
</Properties>
</file>