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1" r:id="rId9"/>
    <p:sldId id="262" r:id="rId10"/>
    <p:sldId id="260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AD0E19-B910-6BA6-CF05-CEF805BB47A5}" name="Tanya Nikolova" initials="TN" userId="S::tanya.nikolova@icgb.eu::80b5e99f-5f21-4e2c-978b-1f695c2b5740" providerId="AD"/>
  <p188:author id="{5C2BBBBD-072A-E0D9-C72A-BEF7557C6615}" name="Svetlin Berkov" initials="SB" userId="S::svetlin.berkov@icgb.eu::e7f93cb1-2b86-4895-856e-570c959681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2BE423-A50E-4DB2-B4F2-6E722DEFFC5F}" v="1" dt="2026-06-04T12:31:36.454"/>
    <p1510:client id="{BA7E82EA-DA23-7604-C41E-F6B41F3FD353}" v="137" dt="2026-06-04T14:33:41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730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8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cgb.eu/network-users/become-network-user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cgb.eu/network-users/tariff-information/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portal.cds.icgb.eu/uu-identitymanagement-maing01/18001010100000000000000000000100/login?acrValues=standard%20high%20veryHigh&amp;clientId=18001001300000000000000000000100&amp;uiLocales=en-us&amp;state=lrAWBQomF4sHSoiM.nbe3JdHiCLM5rHyzOzI0AJKO9lPLugGlbs2Tgz-kvUH3jGetyCm0RwCuuu_nkLq8hoiibiFRo0Z2ATMGNlP52xELq0nk1kDqOamvBGdSIwbpp1ZaWoizCKDhWPfOQ7llxZXYsv4eROPWALgLp24dFN8OgAbjdX6jNN4iFul2mS5MY_SGWbvAGnnDH89TsEVMCsOP5DWCyvaf8Kyb7vn-uMGJ2-QzAD7gAZuD6pUsE7nrcx1_6eZ5-mrLGkkvagbMsX0f27C8fVaXzxPeTdaB8VYiRi4isERqvQeKycJnR7dy8fj8WomxgQ9EkztfYa1LQfdTFmnYMv0pUebU7sxlRacC-CpIIwhblqXz_06fColnyLP7EN3hvcmeDvULL49OxiVo2ABcxR48LAt0v_VsCzBuBODevjysYZhan0f665hfkT8FxYneWIJZEjwY_rBNNiWQ-b5mGOMyL0f_Ub4LHTXtPqGjSR9r_v9xqDuH0AvzIK077FHBN7s7tkR4dXn99MgwNP2k5AtSbr26unc_8f6AKq7qa2tKcUty9Phk1Ml52jEoijp7a1zTt-rPbslgcFsKS6TRds2MKKaXwSJxBvC5canoWdk%3D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01168" y="4480560"/>
            <a:ext cx="8942832" cy="66294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583680" y="-457200"/>
            <a:ext cx="3200400" cy="3200400"/>
          </a:xfrm>
          <a:prstGeom prst="ellipse">
            <a:avLst/>
          </a:prstGeom>
          <a:solidFill>
            <a:srgbClr val="4A9A3C">
              <a:alpha val="12000"/>
            </a:srgbClr>
          </a:solidFill>
          <a:ln w="12700">
            <a:solidFill>
              <a:srgbClr val="4A9A3C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223760" y="731520"/>
            <a:ext cx="2011680" cy="2011680"/>
          </a:xfrm>
          <a:prstGeom prst="ellipse">
            <a:avLst/>
          </a:prstGeom>
          <a:solidFill>
            <a:srgbClr val="2E7D5B">
              <a:alpha val="18000"/>
            </a:srgbClr>
          </a:solidFill>
          <a:ln w="12700">
            <a:solidFill>
              <a:srgbClr val="2E7D5B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02920" y="137160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User</a:t>
            </a:r>
            <a:endParaRPr lang="en-US" sz="4400"/>
          </a:p>
        </p:txBody>
      </p:sp>
      <p:sp>
        <p:nvSpPr>
          <p:cNvPr id="8" name="Text 5"/>
          <p:cNvSpPr/>
          <p:nvPr/>
        </p:nvSpPr>
        <p:spPr>
          <a:xfrm>
            <a:off x="502920" y="210312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>
                <a:solidFill>
                  <a:srgbClr val="4A9A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Process Guide</a:t>
            </a:r>
            <a:endParaRPr lang="en-US" sz="4400"/>
          </a:p>
        </p:txBody>
      </p:sp>
      <p:sp>
        <p:nvSpPr>
          <p:cNvPr id="10" name="Text 7"/>
          <p:cNvSpPr/>
          <p:nvPr/>
        </p:nvSpPr>
        <p:spPr>
          <a:xfrm>
            <a:off x="502920" y="45720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Gas Interconnector Greece – Bulgaria  | www.icgb.eu</a:t>
            </a:r>
            <a:endParaRPr lang="en-US" sz="110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E2B589B-6570-FE8A-AE06-F6556E633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365760" y="9144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of Documents</a:t>
            </a:r>
            <a:endParaRPr lang="en-US" sz="2600"/>
          </a:p>
        </p:txBody>
      </p:sp>
      <p:sp>
        <p:nvSpPr>
          <p:cNvPr id="5" name="Shape 2"/>
          <p:cNvSpPr/>
          <p:nvPr/>
        </p:nvSpPr>
        <p:spPr>
          <a:xfrm>
            <a:off x="0" y="777240"/>
            <a:ext cx="109728" cy="436626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74904" y="1060704"/>
            <a:ext cx="2697480" cy="3474720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1005840"/>
            <a:ext cx="26974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1005840"/>
            <a:ext cx="2697480" cy="7315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57200" y="1188720"/>
            <a:ext cx="658368" cy="6583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57200" y="118872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/>
          </a:p>
        </p:txBody>
      </p:sp>
      <p:sp>
        <p:nvSpPr>
          <p:cNvPr id="11" name="Shape 8"/>
          <p:cNvSpPr/>
          <p:nvPr/>
        </p:nvSpPr>
        <p:spPr>
          <a:xfrm>
            <a:off x="1161288" y="1207008"/>
            <a:ext cx="594360" cy="594360"/>
          </a:xfrm>
          <a:prstGeom prst="ellipse">
            <a:avLst/>
          </a:prstGeom>
          <a:solidFill>
            <a:srgbClr val="1B3A5C">
              <a:alpha val="85000"/>
            </a:srgbClr>
          </a:solidFill>
          <a:ln w="12700">
            <a:solidFill>
              <a:srgbClr val="1B3A5C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280160"/>
            <a:ext cx="438912" cy="43891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7200" y="20116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for Access</a:t>
            </a:r>
            <a:endParaRPr lang="en-US" sz="1400"/>
          </a:p>
        </p:txBody>
      </p:sp>
      <p:sp>
        <p:nvSpPr>
          <p:cNvPr id="14" name="Text 10"/>
          <p:cNvSpPr/>
          <p:nvPr/>
        </p:nvSpPr>
        <p:spPr>
          <a:xfrm>
            <a:off x="457200" y="26517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Application for Access to the Transmission System in accordance with the Gas Transportation Agreement (GTA)</a:t>
            </a:r>
            <a:endParaRPr lang="en-US" sz="1100"/>
          </a:p>
        </p:txBody>
      </p:sp>
      <p:sp>
        <p:nvSpPr>
          <p:cNvPr id="15" name="Shape 11"/>
          <p:cNvSpPr/>
          <p:nvPr/>
        </p:nvSpPr>
        <p:spPr>
          <a:xfrm>
            <a:off x="3282696" y="1060704"/>
            <a:ext cx="2697480" cy="3474720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227832" y="1005840"/>
            <a:ext cx="26974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3227832" y="1005840"/>
            <a:ext cx="2697480" cy="73152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3364992" y="1188720"/>
            <a:ext cx="658368" cy="658368"/>
          </a:xfrm>
          <a:prstGeom prst="ellipse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3364992" y="118872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/>
          </a:p>
        </p:txBody>
      </p:sp>
      <p:sp>
        <p:nvSpPr>
          <p:cNvPr id="20" name="Shape 16"/>
          <p:cNvSpPr/>
          <p:nvPr/>
        </p:nvSpPr>
        <p:spPr>
          <a:xfrm>
            <a:off x="4069080" y="1207008"/>
            <a:ext cx="594360" cy="594360"/>
          </a:xfrm>
          <a:prstGeom prst="ellipse">
            <a:avLst/>
          </a:prstGeom>
          <a:solidFill>
            <a:srgbClr val="4A9A3C">
              <a:alpha val="85000"/>
            </a:srgbClr>
          </a:solidFill>
          <a:ln w="12700">
            <a:solidFill>
              <a:srgbClr val="4A9A3C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2232" y="1280160"/>
            <a:ext cx="438912" cy="43891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3364992" y="20116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Declaration</a:t>
            </a:r>
            <a:endParaRPr lang="en-US" sz="1400"/>
          </a:p>
        </p:txBody>
      </p:sp>
      <p:sp>
        <p:nvSpPr>
          <p:cNvPr id="23" name="Text 18"/>
          <p:cNvSpPr/>
          <p:nvPr/>
        </p:nvSpPr>
        <p:spPr>
          <a:xfrm>
            <a:off x="3364992" y="26517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authorized representative shall submit a Registration Declaration to ICGB</a:t>
            </a:r>
            <a:endParaRPr lang="en-US" sz="1100"/>
          </a:p>
        </p:txBody>
      </p:sp>
      <p:sp>
        <p:nvSpPr>
          <p:cNvPr id="24" name="Shape 19"/>
          <p:cNvSpPr/>
          <p:nvPr/>
        </p:nvSpPr>
        <p:spPr>
          <a:xfrm>
            <a:off x="6190488" y="1060704"/>
            <a:ext cx="2697480" cy="3474720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6135624" y="1005840"/>
            <a:ext cx="269748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135624" y="1005840"/>
            <a:ext cx="2697480" cy="73152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6272784" y="1188720"/>
            <a:ext cx="658368" cy="658368"/>
          </a:xfrm>
          <a:prstGeom prst="ellipse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6272784" y="118872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/>
          </a:p>
        </p:txBody>
      </p:sp>
      <p:sp>
        <p:nvSpPr>
          <p:cNvPr id="29" name="Shape 24"/>
          <p:cNvSpPr/>
          <p:nvPr/>
        </p:nvSpPr>
        <p:spPr>
          <a:xfrm>
            <a:off x="6976872" y="1207008"/>
            <a:ext cx="594360" cy="594360"/>
          </a:xfrm>
          <a:prstGeom prst="ellipse">
            <a:avLst/>
          </a:prstGeom>
          <a:solidFill>
            <a:srgbClr val="2E7D5B">
              <a:alpha val="85000"/>
            </a:srgbClr>
          </a:solidFill>
          <a:ln w="12700">
            <a:solidFill>
              <a:srgbClr val="2E7D5B">
                <a:alpha val="8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0024" y="1280160"/>
            <a:ext cx="438912" cy="438912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6272784" y="201168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Documentation</a:t>
            </a:r>
            <a:endParaRPr lang="en-US" sz="1400"/>
          </a:p>
        </p:txBody>
      </p:sp>
      <p:sp>
        <p:nvSpPr>
          <p:cNvPr id="32" name="Text 26"/>
          <p:cNvSpPr/>
          <p:nvPr/>
        </p:nvSpPr>
        <p:spPr>
          <a:xfrm>
            <a:off x="6272784" y="26517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Audited Financial Statements (last 3 years) Certified copy of Certificate of Company Registration</a:t>
            </a:r>
            <a:endParaRPr lang="en-US" sz="1100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4096" y="2743200"/>
            <a:ext cx="182880" cy="182880"/>
          </a:xfrm>
          <a:prstGeom prst="rect">
            <a:avLst/>
          </a:prstGeom>
        </p:spPr>
      </p:pic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1888" y="2743200"/>
            <a:ext cx="182880" cy="182880"/>
          </a:xfrm>
          <a:prstGeom prst="rect">
            <a:avLst/>
          </a:prstGeom>
        </p:spPr>
      </p:pic>
      <p:sp>
        <p:nvSpPr>
          <p:cNvPr id="35" name="Shape 27"/>
          <p:cNvSpPr/>
          <p:nvPr/>
        </p:nvSpPr>
        <p:spPr>
          <a:xfrm>
            <a:off x="320040" y="4617720"/>
            <a:ext cx="8503920" cy="384048"/>
          </a:xfrm>
          <a:prstGeom prst="rect">
            <a:avLst/>
          </a:prstGeom>
          <a:solidFill>
            <a:srgbClr val="D6E4F0"/>
          </a:solidFill>
          <a:ln w="1270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1480" y="4663440"/>
            <a:ext cx="256032" cy="256032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713232" y="4645152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information and relevant templates can be found on the ICGB website </a:t>
            </a:r>
            <a:r>
              <a:rPr lang="en-US" sz="1000" i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/>
              </a:rPr>
              <a:t>https://www.icgb.eu/network-users/become-network-user/</a:t>
            </a:r>
            <a:endParaRPr lang="en-US" sz="1000"/>
          </a:p>
        </p:txBody>
      </p:sp>
      <p:pic>
        <p:nvPicPr>
          <p:cNvPr id="38" name="Picture 2">
            <a:extLst>
              <a:ext uri="{FF2B5EF4-FFF2-40B4-BE49-F238E27FC236}">
                <a16:creationId xmlns:a16="http://schemas.microsoft.com/office/drawing/2014/main" id="{D4D8C5C1-9542-8B60-F206-2FC1744A5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365760" y="9144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Prerequisites &amp; Credit Support Requirements</a:t>
            </a:r>
            <a:endParaRPr lang="en-US" sz="2000"/>
          </a:p>
        </p:txBody>
      </p:sp>
      <p:sp>
        <p:nvSpPr>
          <p:cNvPr id="5" name="Shape 2"/>
          <p:cNvSpPr/>
          <p:nvPr/>
        </p:nvSpPr>
        <p:spPr>
          <a:xfrm>
            <a:off x="0" y="777240"/>
            <a:ext cx="109728" cy="436626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914400"/>
            <a:ext cx="4069080" cy="4572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996696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77240" y="96012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Submission</a:t>
            </a:r>
            <a:endParaRPr lang="en-US" sz="1300"/>
          </a:p>
        </p:txBody>
      </p:sp>
      <p:sp>
        <p:nvSpPr>
          <p:cNvPr id="10" name="Shape 6"/>
          <p:cNvSpPr/>
          <p:nvPr/>
        </p:nvSpPr>
        <p:spPr>
          <a:xfrm>
            <a:off x="457200" y="1508760"/>
            <a:ext cx="3794760" cy="1188720"/>
          </a:xfrm>
          <a:prstGeom prst="rect">
            <a:avLst/>
          </a:prstGeom>
          <a:solidFill>
            <a:srgbClr val="EBF3FB"/>
          </a:solidFill>
          <a:ln w="635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57200" y="1508760"/>
            <a:ext cx="54864" cy="118872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94360" y="158191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submission</a:t>
            </a:r>
            <a:endParaRPr lang="en-US" sz="1200"/>
          </a:p>
        </p:txBody>
      </p:sp>
      <p:sp>
        <p:nvSpPr>
          <p:cNvPr id="13" name="Text 9"/>
          <p:cNvSpPr/>
          <p:nvPr/>
        </p:nvSpPr>
        <p:spPr>
          <a:xfrm>
            <a:off x="594360" y="194767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Scanned copies are acceptable for initial submission</a:t>
            </a:r>
            <a:endParaRPr lang="en-US" sz="105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3794760" cy="1188720"/>
          </a:xfrm>
          <a:prstGeom prst="rect">
            <a:avLst/>
          </a:prstGeom>
          <a:solidFill>
            <a:srgbClr val="E8F5EF"/>
          </a:solidFill>
          <a:ln w="6350">
            <a:solidFill>
              <a:srgbClr val="B2D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57200" y="2926080"/>
            <a:ext cx="54864" cy="118872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594360" y="2999232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GTA execution</a:t>
            </a:r>
            <a:endParaRPr lang="en-US" sz="1200"/>
          </a:p>
        </p:txBody>
      </p:sp>
      <p:sp>
        <p:nvSpPr>
          <p:cNvPr id="17" name="Text 13"/>
          <p:cNvSpPr/>
          <p:nvPr/>
        </p:nvSpPr>
        <p:spPr>
          <a:xfrm>
            <a:off x="594360" y="336499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 or digitally signed documents required prior to signing</a:t>
            </a:r>
            <a:endParaRPr lang="en-US" sz="1050"/>
          </a:p>
        </p:txBody>
      </p:sp>
      <p:sp>
        <p:nvSpPr>
          <p:cNvPr id="18" name="Shape 14"/>
          <p:cNvSpPr/>
          <p:nvPr/>
        </p:nvSpPr>
        <p:spPr>
          <a:xfrm>
            <a:off x="475488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4754880" y="914400"/>
            <a:ext cx="4069080" cy="45720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752" y="996696"/>
            <a:ext cx="292608" cy="29260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212080" y="9601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</a:t>
            </a:r>
            <a:endParaRPr lang="en-US" sz="1300"/>
          </a:p>
        </p:txBody>
      </p:sp>
      <p:sp>
        <p:nvSpPr>
          <p:cNvPr id="22" name="Text 17"/>
          <p:cNvSpPr/>
          <p:nvPr/>
        </p:nvSpPr>
        <p:spPr>
          <a:xfrm>
            <a:off x="4892040" y="150876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Accepted forms:</a:t>
            </a:r>
            <a:endParaRPr lang="en-US" sz="1100"/>
          </a:p>
        </p:txBody>
      </p:sp>
      <p:sp>
        <p:nvSpPr>
          <p:cNvPr id="23" name="Shape 18"/>
          <p:cNvSpPr/>
          <p:nvPr/>
        </p:nvSpPr>
        <p:spPr>
          <a:xfrm>
            <a:off x="4892040" y="1810512"/>
            <a:ext cx="1783080" cy="41148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4892040" y="181051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Guarantee</a:t>
            </a:r>
            <a:endParaRPr lang="en-US" sz="1050"/>
          </a:p>
        </p:txBody>
      </p:sp>
      <p:sp>
        <p:nvSpPr>
          <p:cNvPr id="25" name="Shape 20"/>
          <p:cNvSpPr/>
          <p:nvPr/>
        </p:nvSpPr>
        <p:spPr>
          <a:xfrm>
            <a:off x="6793992" y="1810512"/>
            <a:ext cx="1783080" cy="41148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1"/>
          <p:cNvSpPr/>
          <p:nvPr/>
        </p:nvSpPr>
        <p:spPr>
          <a:xfrm>
            <a:off x="6793992" y="1810512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Deposit</a:t>
            </a:r>
            <a:endParaRPr lang="en-US" sz="1050"/>
          </a:p>
        </p:txBody>
      </p:sp>
      <p:sp>
        <p:nvSpPr>
          <p:cNvPr id="27" name="Text 22"/>
          <p:cNvSpPr/>
          <p:nvPr/>
        </p:nvSpPr>
        <p:spPr>
          <a:xfrm>
            <a:off x="4892040" y="239572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Credit Requirements</a:t>
            </a:r>
            <a:endParaRPr lang="en-US" sz="1100"/>
          </a:p>
        </p:txBody>
      </p:sp>
      <p:sp>
        <p:nvSpPr>
          <p:cNvPr id="28" name="Shape 23"/>
          <p:cNvSpPr/>
          <p:nvPr/>
        </p:nvSpPr>
        <p:spPr>
          <a:xfrm>
            <a:off x="4892040" y="2788920"/>
            <a:ext cx="3794760" cy="621792"/>
          </a:xfrm>
          <a:prstGeom prst="rect">
            <a:avLst/>
          </a:prstGeom>
          <a:solidFill>
            <a:srgbClr val="EBF3FB"/>
          </a:solidFill>
          <a:ln w="635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4956048" y="282549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€2,500</a:t>
            </a:r>
            <a:endParaRPr lang="en-US" sz="1800"/>
          </a:p>
        </p:txBody>
      </p:sp>
      <p:sp>
        <p:nvSpPr>
          <p:cNvPr id="30" name="Text 25"/>
          <p:cNvSpPr/>
          <p:nvPr/>
        </p:nvSpPr>
        <p:spPr>
          <a:xfrm>
            <a:off x="6108192" y="2825496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Booking
</a:t>
            </a:r>
            <a:r>
              <a:rPr lang="en-US" sz="900" i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8.2.2 GTA</a:t>
            </a:r>
            <a:endParaRPr lang="en-US" sz="1000"/>
          </a:p>
        </p:txBody>
      </p:sp>
      <p:sp>
        <p:nvSpPr>
          <p:cNvPr id="31" name="Shape 26"/>
          <p:cNvSpPr/>
          <p:nvPr/>
        </p:nvSpPr>
        <p:spPr>
          <a:xfrm>
            <a:off x="4892040" y="3502152"/>
            <a:ext cx="3794760" cy="621792"/>
          </a:xfrm>
          <a:prstGeom prst="rect">
            <a:avLst/>
          </a:prstGeom>
          <a:solidFill>
            <a:srgbClr val="E8F5EF"/>
          </a:solidFill>
          <a:ln w="6350">
            <a:solidFill>
              <a:srgbClr val="B2D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4956048" y="3538728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€10,000</a:t>
            </a:r>
            <a:endParaRPr lang="en-US" sz="1800"/>
          </a:p>
        </p:txBody>
      </p:sp>
      <p:sp>
        <p:nvSpPr>
          <p:cNvPr id="33" name="Text 28"/>
          <p:cNvSpPr/>
          <p:nvPr/>
        </p:nvSpPr>
        <p:spPr>
          <a:xfrm>
            <a:off x="6108192" y="353872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Balancing Credit Limit
</a:t>
            </a:r>
            <a:r>
              <a:rPr lang="en-US" sz="900" i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29.3.5(e) Network Code</a:t>
            </a:r>
            <a:endParaRPr lang="en-US" sz="1000"/>
          </a:p>
        </p:txBody>
      </p:sp>
      <p:sp>
        <p:nvSpPr>
          <p:cNvPr id="34" name="Shape 29"/>
          <p:cNvSpPr/>
          <p:nvPr/>
        </p:nvSpPr>
        <p:spPr>
          <a:xfrm>
            <a:off x="4892040" y="4233672"/>
            <a:ext cx="3794760" cy="502920"/>
          </a:xfrm>
          <a:prstGeom prst="rect">
            <a:avLst/>
          </a:prstGeom>
          <a:solidFill>
            <a:srgbClr val="FFF3CD"/>
          </a:solidFill>
          <a:ln w="6350">
            <a:solidFill>
              <a:srgbClr val="F5C24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4325112"/>
            <a:ext cx="256032" cy="256032"/>
          </a:xfrm>
          <a:prstGeom prst="rect">
            <a:avLst/>
          </a:prstGeom>
        </p:spPr>
      </p:pic>
      <p:sp>
        <p:nvSpPr>
          <p:cNvPr id="36" name="Text 30"/>
          <p:cNvSpPr/>
          <p:nvPr/>
        </p:nvSpPr>
        <p:spPr>
          <a:xfrm>
            <a:off x="5303520" y="4261104"/>
            <a:ext cx="33101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>
                <a:solidFill>
                  <a:srgbClr val="7A4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GTA becomes effective only after Credit Support is provided</a:t>
            </a:r>
            <a:endParaRPr lang="en-US" sz="950"/>
          </a:p>
        </p:txBody>
      </p:sp>
      <p:pic>
        <p:nvPicPr>
          <p:cNvPr id="37" name="Picture 2">
            <a:extLst>
              <a:ext uri="{FF2B5EF4-FFF2-40B4-BE49-F238E27FC236}">
                <a16:creationId xmlns:a16="http://schemas.microsoft.com/office/drawing/2014/main" id="{0820E4C9-6C00-B12C-2469-C959014D4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365760" y="91440"/>
            <a:ext cx="6583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Information for GTA and VTP Agreements</a:t>
            </a:r>
            <a:endParaRPr lang="en-US" sz="2000"/>
          </a:p>
        </p:txBody>
      </p:sp>
      <p:sp>
        <p:nvSpPr>
          <p:cNvPr id="5" name="Shape 2"/>
          <p:cNvSpPr/>
          <p:nvPr/>
        </p:nvSpPr>
        <p:spPr>
          <a:xfrm>
            <a:off x="0" y="777240"/>
            <a:ext cx="109728" cy="436626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914400"/>
            <a:ext cx="4069080" cy="475488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1005840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95528" y="960120"/>
            <a:ext cx="3456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 Transportation Agreement (GTA)</a:t>
            </a:r>
            <a:endParaRPr lang="en-US" sz="1200"/>
          </a:p>
        </p:txBody>
      </p:sp>
      <p:sp>
        <p:nvSpPr>
          <p:cNvPr id="10" name="Shape 6"/>
          <p:cNvSpPr/>
          <p:nvPr/>
        </p:nvSpPr>
        <p:spPr>
          <a:xfrm>
            <a:off x="411480" y="1600200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685800" y="1508760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person (Art. 10.1)</a:t>
            </a:r>
            <a:endParaRPr lang="en-US" sz="1050"/>
          </a:p>
        </p:txBody>
      </p:sp>
      <p:sp>
        <p:nvSpPr>
          <p:cNvPr id="12" name="Text 8"/>
          <p:cNvSpPr/>
          <p:nvPr/>
        </p:nvSpPr>
        <p:spPr>
          <a:xfrm>
            <a:off x="685800" y="181051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Name, position, phone, email</a:t>
            </a:r>
            <a:endParaRPr lang="en-US" sz="950"/>
          </a:p>
        </p:txBody>
      </p:sp>
      <p:sp>
        <p:nvSpPr>
          <p:cNvPr id="13" name="Shape 9"/>
          <p:cNvSpPr/>
          <p:nvPr/>
        </p:nvSpPr>
        <p:spPr>
          <a:xfrm>
            <a:off x="411480" y="2267712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685800" y="2176272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Authorized signatories (Art. 13.1)</a:t>
            </a:r>
            <a:endParaRPr lang="en-US" sz="1050"/>
          </a:p>
        </p:txBody>
      </p:sp>
      <p:sp>
        <p:nvSpPr>
          <p:cNvPr id="15" name="Text 11"/>
          <p:cNvSpPr/>
          <p:nvPr/>
        </p:nvSpPr>
        <p:spPr>
          <a:xfrm>
            <a:off x="685800" y="247802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Names, positions, power of attorney if applicable</a:t>
            </a:r>
            <a:endParaRPr lang="en-US" sz="950"/>
          </a:p>
        </p:txBody>
      </p:sp>
      <p:sp>
        <p:nvSpPr>
          <p:cNvPr id="16" name="Shape 12"/>
          <p:cNvSpPr/>
          <p:nvPr/>
        </p:nvSpPr>
        <p:spPr>
          <a:xfrm>
            <a:off x="411480" y="2935224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685800" y="2843784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</a:t>
            </a:r>
            <a:endParaRPr lang="en-US" sz="1050" b="1"/>
          </a:p>
        </p:txBody>
      </p:sp>
      <p:sp>
        <p:nvSpPr>
          <p:cNvPr id="18" name="Text 14"/>
          <p:cNvSpPr/>
          <p:nvPr/>
        </p:nvSpPr>
        <p:spPr>
          <a:xfrm>
            <a:off x="685800" y="3145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and type — cash or bank guarantee</a:t>
            </a:r>
            <a:endParaRPr lang="en-US" sz="950"/>
          </a:p>
        </p:txBody>
      </p:sp>
      <p:sp>
        <p:nvSpPr>
          <p:cNvPr id="19" name="Shape 15"/>
          <p:cNvSpPr/>
          <p:nvPr/>
        </p:nvSpPr>
        <p:spPr>
          <a:xfrm>
            <a:off x="411480" y="3602736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685800" y="3511296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 allocation (Schedule 3)</a:t>
            </a:r>
            <a:endParaRPr lang="en-US" sz="1050"/>
          </a:p>
        </p:txBody>
      </p:sp>
      <p:sp>
        <p:nvSpPr>
          <p:cNvPr id="21" name="Text 17"/>
          <p:cNvSpPr/>
          <p:nvPr/>
        </p:nvSpPr>
        <p:spPr>
          <a:xfrm>
            <a:off x="685800" y="381304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between PRISMA, RBP, and BALANCING</a:t>
            </a:r>
            <a:endParaRPr lang="en-US" sz="950"/>
          </a:p>
        </p:txBody>
      </p:sp>
      <p:sp>
        <p:nvSpPr>
          <p:cNvPr id="22" name="Shape 18"/>
          <p:cNvSpPr/>
          <p:nvPr/>
        </p:nvSpPr>
        <p:spPr>
          <a:xfrm>
            <a:off x="411480" y="4270248"/>
            <a:ext cx="201168" cy="201168"/>
          </a:xfrm>
          <a:prstGeom prst="ellipse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685800" y="4178808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Authorized signatory for allocation</a:t>
            </a:r>
            <a:endParaRPr lang="en-US" sz="1050"/>
          </a:p>
        </p:txBody>
      </p:sp>
      <p:sp>
        <p:nvSpPr>
          <p:cNvPr id="24" name="Text 20"/>
          <p:cNvSpPr/>
          <p:nvPr/>
        </p:nvSpPr>
        <p:spPr>
          <a:xfrm>
            <a:off x="685800" y="44805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6B7C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and position (Schedule 3)</a:t>
            </a:r>
            <a:endParaRPr lang="en-US" sz="950"/>
          </a:p>
        </p:txBody>
      </p:sp>
      <p:sp>
        <p:nvSpPr>
          <p:cNvPr id="25" name="Shape 21"/>
          <p:cNvSpPr/>
          <p:nvPr/>
        </p:nvSpPr>
        <p:spPr>
          <a:xfrm>
            <a:off x="4754880" y="914400"/>
            <a:ext cx="406908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4754880" y="914400"/>
            <a:ext cx="4069080" cy="475488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752" y="1005840"/>
            <a:ext cx="292608" cy="292608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5230368" y="960120"/>
            <a:ext cx="3456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Trading Point (VTP) Agreement</a:t>
            </a:r>
            <a:endParaRPr lang="en-US" sz="1200"/>
          </a:p>
        </p:txBody>
      </p:sp>
      <p:sp>
        <p:nvSpPr>
          <p:cNvPr id="29" name="Shape 24"/>
          <p:cNvSpPr/>
          <p:nvPr/>
        </p:nvSpPr>
        <p:spPr>
          <a:xfrm>
            <a:off x="4892040" y="1508760"/>
            <a:ext cx="3794760" cy="658368"/>
          </a:xfrm>
          <a:prstGeom prst="rect">
            <a:avLst/>
          </a:prstGeom>
          <a:solidFill>
            <a:srgbClr val="EBF3FB"/>
          </a:solidFill>
          <a:ln w="6350">
            <a:solidFill>
              <a:srgbClr val="D6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4892040" y="1508760"/>
            <a:ext cx="54864" cy="658368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5029200" y="1554480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Authorized responsible person (Art. 10.1)</a:t>
            </a:r>
            <a:endParaRPr lang="en-US" sz="1100"/>
          </a:p>
        </p:txBody>
      </p:sp>
      <p:sp>
        <p:nvSpPr>
          <p:cNvPr id="32" name="Text 27"/>
          <p:cNvSpPr/>
          <p:nvPr/>
        </p:nvSpPr>
        <p:spPr>
          <a:xfrm>
            <a:off x="5029200" y="1847088"/>
            <a:ext cx="35844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and position required</a:t>
            </a:r>
            <a:endParaRPr lang="en-US" sz="1000"/>
          </a:p>
        </p:txBody>
      </p:sp>
      <p:sp>
        <p:nvSpPr>
          <p:cNvPr id="33" name="Shape 28"/>
          <p:cNvSpPr/>
          <p:nvPr/>
        </p:nvSpPr>
        <p:spPr>
          <a:xfrm>
            <a:off x="4892040" y="2286000"/>
            <a:ext cx="3794760" cy="658368"/>
          </a:xfrm>
          <a:prstGeom prst="rect">
            <a:avLst/>
          </a:prstGeom>
          <a:solidFill>
            <a:srgbClr val="E8F5EF"/>
          </a:solidFill>
          <a:ln w="6350">
            <a:solidFill>
              <a:srgbClr val="B2D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29"/>
          <p:cNvSpPr/>
          <p:nvPr/>
        </p:nvSpPr>
        <p:spPr>
          <a:xfrm>
            <a:off x="4892040" y="2286000"/>
            <a:ext cx="54864" cy="658368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0"/>
          <p:cNvSpPr/>
          <p:nvPr/>
        </p:nvSpPr>
        <p:spPr>
          <a:xfrm>
            <a:off x="5029200" y="2331720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2E7D5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 allocation for VTP (Annex 1)</a:t>
            </a:r>
            <a:endParaRPr lang="en-US" sz="1100"/>
          </a:p>
        </p:txBody>
      </p:sp>
      <p:sp>
        <p:nvSpPr>
          <p:cNvPr id="36" name="Text 31"/>
          <p:cNvSpPr/>
          <p:nvPr/>
        </p:nvSpPr>
        <p:spPr>
          <a:xfrm>
            <a:off x="5029200" y="2624328"/>
            <a:ext cx="35844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support  amount assigned to VTP</a:t>
            </a:r>
            <a:endParaRPr lang="en-US" sz="1000"/>
          </a:p>
        </p:txBody>
      </p:sp>
      <p:sp>
        <p:nvSpPr>
          <p:cNvPr id="37" name="Shape 32"/>
          <p:cNvSpPr/>
          <p:nvPr/>
        </p:nvSpPr>
        <p:spPr>
          <a:xfrm>
            <a:off x="4892040" y="3063240"/>
            <a:ext cx="3794760" cy="16916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0912" y="3145536"/>
            <a:ext cx="347472" cy="347472"/>
          </a:xfrm>
          <a:prstGeom prst="rect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5394960" y="315468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A9A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 Note</a:t>
            </a:r>
            <a:endParaRPr lang="en-US" sz="1200"/>
          </a:p>
        </p:txBody>
      </p:sp>
      <p:sp>
        <p:nvSpPr>
          <p:cNvPr id="40" name="Text 34"/>
          <p:cNvSpPr/>
          <p:nvPr/>
        </p:nvSpPr>
        <p:spPr>
          <a:xfrm>
            <a:off x="5020056" y="3543300"/>
            <a:ext cx="3584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Credit Support may not be sufficient for active capacity booking. Ensure adequate coverage before initiating capacity reservations.</a:t>
            </a:r>
          </a:p>
          <a:p>
            <a:pPr marL="0" indent="0">
              <a:buNone/>
            </a:pPr>
            <a:endParaRPr lang="en-US" sz="950">
              <a:solidFill>
                <a:srgbClr val="FFFFFF"/>
              </a:solidFill>
              <a:latin typeface="Calibri" pitchFamily="34" charset="0"/>
              <a:cs typeface="Calibri" pitchFamily="34" charset="-120"/>
            </a:endParaRPr>
          </a:p>
          <a:p>
            <a:r>
              <a:rPr lang="en-US" sz="950">
                <a:solidFill>
                  <a:schemeClr val="bg1"/>
                </a:solidFill>
              </a:rPr>
              <a:t>Tariff information and ICGB’s tariff calculator are available for Network Users at: </a:t>
            </a:r>
            <a:r>
              <a:rPr lang="en-US" sz="950">
                <a:solidFill>
                  <a:schemeClr val="accent1">
                    <a:lumMod val="60000"/>
                    <a:lumOff val="4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https://www.icgb.eu/network-users/tariff-information/</a:t>
            </a:r>
            <a:endParaRPr lang="en-US" sz="95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1" name="Picture 2">
            <a:extLst>
              <a:ext uri="{FF2B5EF4-FFF2-40B4-BE49-F238E27FC236}">
                <a16:creationId xmlns:a16="http://schemas.microsoft.com/office/drawing/2014/main" id="{D8810478-2458-CC83-FC7E-F8EF623F7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3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786384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786384"/>
            <a:ext cx="118872" cy="4357116"/>
          </a:xfrm>
          <a:prstGeom prst="rect">
            <a:avLst/>
          </a:prstGeom>
          <a:solidFill>
            <a:srgbClr val="4A9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02920" y="205359"/>
            <a:ext cx="7223760" cy="393954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lang="en-US" sz="2200" b="1" i="0" dirty="0">
                <a:solidFill>
                  <a:srgbClr val="FFFFFF"/>
                </a:solidFill>
                <a:latin typeface="Calibri"/>
              </a:rPr>
              <a:t>Commercial Dispatching System (CDS)</a:t>
            </a:r>
            <a:r>
              <a:rPr sz="2200" b="1" i="0" dirty="0">
                <a:solidFill>
                  <a:srgbClr val="FFFFFF"/>
                </a:solidFill>
                <a:latin typeface="Calibri"/>
              </a:rPr>
              <a:t> Account Registration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2127" y="54864"/>
            <a:ext cx="1170432" cy="7132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8640" y="1225296"/>
            <a:ext cx="3977639" cy="1417320"/>
          </a:xfrm>
          <a:prstGeom prst="rect">
            <a:avLst/>
          </a:prstGeom>
          <a:solidFill>
            <a:srgbClr val="D2D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02920" y="1170432"/>
            <a:ext cx="3977639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C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02920" y="1170432"/>
            <a:ext cx="3977639" cy="109728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667512" y="1399032"/>
            <a:ext cx="566928" cy="566928"/>
          </a:xfrm>
          <a:prstGeom prst="ellipse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67512" y="1540764"/>
            <a:ext cx="566928" cy="201168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2" name="Oval 11"/>
          <p:cNvSpPr/>
          <p:nvPr/>
        </p:nvSpPr>
        <p:spPr>
          <a:xfrm>
            <a:off x="1362456" y="1399032"/>
            <a:ext cx="566928" cy="566928"/>
          </a:xfrm>
          <a:prstGeom prst="ellipse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472" y="1527048"/>
            <a:ext cx="310896" cy="31089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03120" y="1399032"/>
            <a:ext cx="2194559" cy="310896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300" b="1" i="0">
                <a:solidFill>
                  <a:srgbClr val="1B3A5C"/>
                </a:solidFill>
                <a:latin typeface="Calibri"/>
              </a:rPr>
              <a:t>Network User onboarding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2" y="1947672"/>
            <a:ext cx="3776472" cy="682751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019" b="0" i="0" dirty="0">
                <a:solidFill>
                  <a:srgbClr val="334155"/>
                </a:solidFill>
                <a:latin typeface="Calibri"/>
              </a:rPr>
              <a:t>After the Network User status is obtained and the GTA is signed, ICGB creates </a:t>
            </a:r>
            <a:r>
              <a:rPr lang="en-US" sz="1019" dirty="0">
                <a:solidFill>
                  <a:srgbClr val="334155"/>
                </a:solidFill>
                <a:latin typeface="Calibri"/>
              </a:rPr>
              <a:t>a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 </a:t>
            </a:r>
            <a:r>
              <a:rPr lang="en-US" sz="1019" b="0" i="0" dirty="0">
                <a:solidFill>
                  <a:srgbClr val="334155"/>
                </a:solidFill>
                <a:latin typeface="Calibri"/>
              </a:rPr>
              <a:t>Network User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 profile in </a:t>
            </a:r>
            <a:r>
              <a:rPr lang="en-US" sz="1019" b="0" i="0" dirty="0">
                <a:solidFill>
                  <a:srgbClr val="334155"/>
                </a:solidFill>
                <a:latin typeface="Calibri"/>
              </a:rPr>
              <a:t>the 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CDS.</a:t>
            </a:r>
            <a:r>
              <a:rPr lang="en-US" sz="1019" b="0" i="0" dirty="0">
                <a:solidFill>
                  <a:srgbClr val="334155"/>
                </a:solidFill>
                <a:latin typeface="Calibri"/>
              </a:rPr>
              <a:t> CDS access is required to submit nominations and administer the transmission services provided to the Network User.</a:t>
            </a:r>
            <a:endParaRPr sz="1019" b="0" i="0" dirty="0">
              <a:solidFill>
                <a:srgbClr val="334155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63440" y="1225296"/>
            <a:ext cx="3977639" cy="1417320"/>
          </a:xfrm>
          <a:prstGeom prst="rect">
            <a:avLst/>
          </a:prstGeom>
          <a:solidFill>
            <a:srgbClr val="D2D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617720" y="1170432"/>
            <a:ext cx="3977639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C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617720" y="1170432"/>
            <a:ext cx="3977639" cy="109728"/>
          </a:xfrm>
          <a:prstGeom prst="rect">
            <a:avLst/>
          </a:prstGeom>
          <a:solidFill>
            <a:srgbClr val="4A9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4782312" y="1399032"/>
            <a:ext cx="566928" cy="566928"/>
          </a:xfrm>
          <a:prstGeom prst="ellipse">
            <a:avLst/>
          </a:prstGeom>
          <a:solidFill>
            <a:srgbClr val="4A9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782312" y="1540764"/>
            <a:ext cx="566928" cy="201168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1" name="Oval 20"/>
          <p:cNvSpPr/>
          <p:nvPr/>
        </p:nvSpPr>
        <p:spPr>
          <a:xfrm>
            <a:off x="5477256" y="1399032"/>
            <a:ext cx="566928" cy="566928"/>
          </a:xfrm>
          <a:prstGeom prst="ellipse">
            <a:avLst/>
          </a:prstGeom>
          <a:solidFill>
            <a:srgbClr val="4A9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5272" y="1527048"/>
            <a:ext cx="310896" cy="31089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17920" y="1399032"/>
            <a:ext cx="2194559" cy="310896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300" b="1" i="0">
                <a:solidFill>
                  <a:srgbClr val="1B3A5C"/>
                </a:solidFill>
                <a:latin typeface="Calibri"/>
              </a:rPr>
              <a:t>User self-registration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82312" y="1947672"/>
            <a:ext cx="3657599" cy="369075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r>
              <a:rPr lang="en-US" sz="1019" dirty="0">
                <a:solidFill>
                  <a:srgbClr val="334155"/>
                </a:solidFill>
                <a:latin typeface="Calibri"/>
              </a:rPr>
              <a:t>The user 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opens the CDS </a:t>
            </a:r>
            <a:r>
              <a:rPr sz="1019" b="0" i="0" dirty="0">
                <a:solidFill>
                  <a:srgbClr val="334155"/>
                </a:solidFill>
                <a:latin typeface="Calibri"/>
                <a:hlinkClick r:id="rId5"/>
              </a:rPr>
              <a:t>link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 and registers. The</a:t>
            </a:r>
            <a:r>
              <a:rPr lang="de-DE" sz="1019" dirty="0">
                <a:solidFill>
                  <a:srgbClr val="334155"/>
                </a:solidFill>
              </a:rPr>
              <a:t> authorised user does not need to indicated the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 company</a:t>
            </a:r>
            <a:r>
              <a:rPr lang="en-US" sz="1019" b="0" i="0" dirty="0">
                <a:solidFill>
                  <a:srgbClr val="334155"/>
                </a:solidFill>
                <a:latin typeface="Calibri"/>
              </a:rPr>
              <a:t> 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at this step.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2980944"/>
            <a:ext cx="3977639" cy="1417320"/>
          </a:xfrm>
          <a:prstGeom prst="rect">
            <a:avLst/>
          </a:prstGeom>
          <a:solidFill>
            <a:srgbClr val="D2D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502920" y="2926080"/>
            <a:ext cx="3977639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C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502920" y="2926080"/>
            <a:ext cx="3977639" cy="109728"/>
          </a:xfrm>
          <a:prstGeom prst="rect">
            <a:avLst/>
          </a:prstGeom>
          <a:solidFill>
            <a:srgbClr val="2D83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667512" y="3154680"/>
            <a:ext cx="566928" cy="566928"/>
          </a:xfrm>
          <a:prstGeom prst="ellipse">
            <a:avLst/>
          </a:prstGeom>
          <a:solidFill>
            <a:srgbClr val="2D83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67512" y="3296412"/>
            <a:ext cx="566928" cy="201168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30" name="Oval 29"/>
          <p:cNvSpPr/>
          <p:nvPr/>
        </p:nvSpPr>
        <p:spPr>
          <a:xfrm>
            <a:off x="1362456" y="3154680"/>
            <a:ext cx="566928" cy="566928"/>
          </a:xfrm>
          <a:prstGeom prst="ellipse">
            <a:avLst/>
          </a:prstGeom>
          <a:solidFill>
            <a:srgbClr val="2D83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90472" y="3282696"/>
            <a:ext cx="310896" cy="31089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2103120" y="3154680"/>
            <a:ext cx="2194559" cy="310896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300" b="1" i="0">
                <a:solidFill>
                  <a:srgbClr val="1B3A5C"/>
                </a:solidFill>
                <a:latin typeface="Calibri"/>
              </a:rPr>
              <a:t>ICGB account linking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7512" y="3703320"/>
            <a:ext cx="3657599" cy="548640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019" b="0" i="0">
                <a:solidFill>
                  <a:srgbClr val="334155"/>
                </a:solidFill>
                <a:latin typeface="Calibri"/>
              </a:rPr>
              <a:t>ICGB administrator links the newly created user account to the Network User's company profile.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63440" y="2980944"/>
            <a:ext cx="3977639" cy="1417320"/>
          </a:xfrm>
          <a:prstGeom prst="rect">
            <a:avLst/>
          </a:prstGeom>
          <a:solidFill>
            <a:srgbClr val="D2D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4617720" y="2926080"/>
            <a:ext cx="3977639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C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4617720" y="2926080"/>
            <a:ext cx="3977639" cy="109728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4782312" y="3154680"/>
            <a:ext cx="566928" cy="566928"/>
          </a:xfrm>
          <a:prstGeom prst="ellipse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4782312" y="3296412"/>
            <a:ext cx="566928" cy="201168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39" name="Oval 38"/>
          <p:cNvSpPr/>
          <p:nvPr/>
        </p:nvSpPr>
        <p:spPr>
          <a:xfrm>
            <a:off x="5477256" y="3154680"/>
            <a:ext cx="566928" cy="566928"/>
          </a:xfrm>
          <a:prstGeom prst="ellipse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05272" y="3282696"/>
            <a:ext cx="310896" cy="310896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217920" y="3154680"/>
            <a:ext cx="2194559" cy="310896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300" b="1" i="0">
                <a:solidFill>
                  <a:srgbClr val="1B3A5C"/>
                </a:solidFill>
                <a:latin typeface="Calibri"/>
              </a:rPr>
              <a:t>Security setup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82312" y="3703320"/>
            <a:ext cx="3657599" cy="369075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019" b="0" i="0" dirty="0">
                <a:solidFill>
                  <a:srgbClr val="334155"/>
                </a:solidFill>
                <a:latin typeface="Calibri"/>
              </a:rPr>
              <a:t>Once the account is active, </a:t>
            </a:r>
            <a:r>
              <a:rPr lang="en-US" sz="1019" dirty="0">
                <a:solidFill>
                  <a:srgbClr val="334155"/>
                </a:solidFill>
                <a:latin typeface="Calibri"/>
              </a:rPr>
              <a:t>we strongly advise 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two-factor authentication </a:t>
            </a:r>
            <a:r>
              <a:rPr lang="en-US" sz="1019" b="0" i="0" dirty="0">
                <a:solidFill>
                  <a:srgbClr val="334155"/>
                </a:solidFill>
                <a:latin typeface="Calibri"/>
              </a:rPr>
              <a:t>to be enabled </a:t>
            </a:r>
            <a:r>
              <a:rPr sz="1019" b="0" i="0" dirty="0">
                <a:solidFill>
                  <a:srgbClr val="334155"/>
                </a:solidFill>
                <a:latin typeface="Calibri"/>
              </a:rPr>
              <a:t>from the profile settings.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02920" y="4480560"/>
            <a:ext cx="8183879" cy="347472"/>
          </a:xfrm>
          <a:prstGeom prst="rect">
            <a:avLst/>
          </a:prstGeom>
          <a:solidFill>
            <a:srgbClr val="DEECF8"/>
          </a:solidFill>
          <a:ln w="6350">
            <a:solidFill>
              <a:srgbClr val="CDDC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658368" y="4558284"/>
            <a:ext cx="7863840" cy="182880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050" b="0" i="1" dirty="0">
                <a:solidFill>
                  <a:srgbClr val="1B3A5C"/>
                </a:solidFill>
                <a:latin typeface="Calibri"/>
              </a:rPr>
              <a:t>Access becomes operational after ICGB links the account to the relevant company profile.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B64F4E6-044D-585C-8AD7-1DB33338F5FD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3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786384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786384"/>
            <a:ext cx="118872" cy="4357116"/>
          </a:xfrm>
          <a:prstGeom prst="rect">
            <a:avLst/>
          </a:prstGeom>
          <a:solidFill>
            <a:srgbClr val="4A9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47472" y="265176"/>
            <a:ext cx="7223760" cy="420624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CDS Use, System Integration &amp; User Guide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2127" y="54864"/>
            <a:ext cx="1170432" cy="7132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8640" y="1476756"/>
            <a:ext cx="3886200" cy="1783080"/>
          </a:xfrm>
          <a:prstGeom prst="rect">
            <a:avLst/>
          </a:prstGeom>
          <a:solidFill>
            <a:srgbClr val="D2D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02920" y="1421892"/>
            <a:ext cx="388620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D2DC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02920" y="1421892"/>
            <a:ext cx="3886200" cy="4572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1531620"/>
            <a:ext cx="256032" cy="25603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05840" y="1540764"/>
            <a:ext cx="3246120" cy="237744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350" b="1" i="0">
                <a:solidFill>
                  <a:srgbClr val="FFFFFF"/>
                </a:solidFill>
                <a:latin typeface="Calibri"/>
              </a:rPr>
              <a:t>Standard CDS access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089404"/>
            <a:ext cx="3429000" cy="577081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130" b="0" i="0" dirty="0">
                <a:solidFill>
                  <a:srgbClr val="334155"/>
                </a:solidFill>
                <a:latin typeface="Calibri"/>
              </a:rPr>
              <a:t>Once the user account is linked, the Network User can use</a:t>
            </a:r>
            <a:r>
              <a:rPr lang="en-US" sz="1130" b="0" i="0" dirty="0">
                <a:solidFill>
                  <a:srgbClr val="334155"/>
                </a:solidFill>
                <a:latin typeface="Calibri"/>
              </a:rPr>
              <a:t> the</a:t>
            </a:r>
            <a:r>
              <a:rPr sz="1130" b="0" i="0" dirty="0">
                <a:solidFill>
                  <a:srgbClr val="334155"/>
                </a:solidFill>
                <a:latin typeface="Calibri"/>
              </a:rPr>
              <a:t> ICGB CDS</a:t>
            </a:r>
            <a:r>
              <a:rPr lang="en-US" sz="1130" b="0" i="0" dirty="0">
                <a:solidFill>
                  <a:srgbClr val="334155"/>
                </a:solidFill>
                <a:latin typeface="Calibri"/>
              </a:rPr>
              <a:t> portal</a:t>
            </a:r>
            <a:r>
              <a:rPr sz="1130" b="0" i="0" dirty="0">
                <a:solidFill>
                  <a:srgbClr val="334155"/>
                </a:solidFill>
                <a:latin typeface="Calibri"/>
              </a:rPr>
              <a:t> for nomination submission and related activities.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476756"/>
            <a:ext cx="3886200" cy="1783080"/>
          </a:xfrm>
          <a:prstGeom prst="rect">
            <a:avLst/>
          </a:prstGeom>
          <a:solidFill>
            <a:srgbClr val="D2D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754880" y="1421892"/>
            <a:ext cx="3886200" cy="1783080"/>
          </a:xfrm>
          <a:prstGeom prst="rect">
            <a:avLst/>
          </a:prstGeom>
          <a:solidFill>
            <a:srgbClr val="FFFFFF"/>
          </a:solidFill>
          <a:ln w="6350">
            <a:solidFill>
              <a:srgbClr val="D2DC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754880" y="1421892"/>
            <a:ext cx="3886200" cy="457200"/>
          </a:xfrm>
          <a:prstGeom prst="rect">
            <a:avLst/>
          </a:prstGeom>
          <a:solidFill>
            <a:srgbClr val="4A9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1531620"/>
            <a:ext cx="256032" cy="25603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57800" y="1540764"/>
            <a:ext cx="3246120" cy="237744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350" b="1" i="0">
                <a:solidFill>
                  <a:srgbClr val="FFFFFF"/>
                </a:solidFill>
                <a:latin typeface="Calibri"/>
              </a:rPr>
              <a:t>Machine-to-machine connection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089404"/>
            <a:ext cx="3429000" cy="960119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130" b="0" i="0">
                <a:solidFill>
                  <a:srgbClr val="334155"/>
                </a:solidFill>
                <a:latin typeface="Calibri"/>
              </a:rPr>
              <a:t>Upon request, CDS can be connected with the Network User's internal systems, allowing nominations to be sent directly from the user's system.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" y="4009644"/>
            <a:ext cx="8138160" cy="914400"/>
          </a:xfrm>
          <a:prstGeom prst="rect">
            <a:avLst/>
          </a:prstGeom>
          <a:solidFill>
            <a:srgbClr val="E8F5EE"/>
          </a:solidFill>
          <a:ln w="6350">
            <a:solidFill>
              <a:srgbClr val="BEDE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02920" y="4037076"/>
            <a:ext cx="8138160" cy="137160"/>
          </a:xfrm>
          <a:prstGeom prst="rect">
            <a:avLst/>
          </a:prstGeom>
          <a:solidFill>
            <a:srgbClr val="2D83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52" y="4274820"/>
            <a:ext cx="384048" cy="38404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280160" y="4201668"/>
            <a:ext cx="2468880" cy="274320"/>
          </a:xfrm>
          <a:prstGeom prst="rect">
            <a:avLst/>
          </a:prstGeom>
          <a:noFill/>
        </p:spPr>
        <p:txBody>
          <a:bodyPr wrap="square" lIns="0" tIns="27432" rIns="0" bIns="27432">
            <a:spAutoFit/>
          </a:bodyPr>
          <a:lstStyle/>
          <a:p>
            <a:pPr algn="l"/>
            <a:r>
              <a:rPr sz="1400" b="1" i="0">
                <a:solidFill>
                  <a:srgbClr val="1B3A5C"/>
                </a:solidFill>
                <a:latin typeface="Calibri"/>
              </a:rPr>
              <a:t>CDS User Guide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4521707"/>
            <a:ext cx="5815695" cy="161583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r>
              <a:rPr sz="1050" dirty="0">
                <a:solidFill>
                  <a:srgbClr val="334155"/>
                </a:solidFill>
                <a:latin typeface="Calibri"/>
              </a:rPr>
              <a:t>Detailed ICGB CDS </a:t>
            </a:r>
            <a:r>
              <a:rPr lang="en-US" sz="1050">
                <a:solidFill>
                  <a:srgbClr val="334155"/>
                </a:solidFill>
                <a:latin typeface="Calibri"/>
              </a:rPr>
              <a:t>User Guide will be provided via email once the Network User registration is completed. </a:t>
            </a:r>
            <a:endParaRPr lang="en-US" sz="1050">
              <a:solidFill>
                <a:srgbClr val="334155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4A9A3C"/>
          </a:solidFill>
          <a:ln w="12700">
            <a:solidFill>
              <a:srgbClr val="4A9A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01168" y="4480560"/>
            <a:ext cx="8942832" cy="662940"/>
          </a:xfrm>
          <a:prstGeom prst="rect">
            <a:avLst/>
          </a:prstGeom>
          <a:solidFill>
            <a:srgbClr val="2E7D5B"/>
          </a:solidFill>
          <a:ln w="12700">
            <a:solidFill>
              <a:srgbClr val="2E7D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02920" y="141732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3800"/>
          </a:p>
        </p:txBody>
      </p:sp>
      <p:sp>
        <p:nvSpPr>
          <p:cNvPr id="7" name="Text 4"/>
          <p:cNvSpPr/>
          <p:nvPr/>
        </p:nvSpPr>
        <p:spPr>
          <a:xfrm>
            <a:off x="502920" y="214884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our team to begin the registration process</a:t>
            </a:r>
            <a:endParaRPr lang="en-US" sz="1500"/>
          </a:p>
        </p:txBody>
      </p:sp>
      <p:sp>
        <p:nvSpPr>
          <p:cNvPr id="8" name="Shape 5"/>
          <p:cNvSpPr/>
          <p:nvPr/>
        </p:nvSpPr>
        <p:spPr>
          <a:xfrm>
            <a:off x="502920" y="2788920"/>
            <a:ext cx="2514600" cy="13716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288036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97280" y="288036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1000"/>
          </a:p>
        </p:txBody>
      </p:sp>
      <p:sp>
        <p:nvSpPr>
          <p:cNvPr id="11" name="Text 7"/>
          <p:cNvSpPr/>
          <p:nvPr/>
        </p:nvSpPr>
        <p:spPr>
          <a:xfrm>
            <a:off x="667512" y="329184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www.icgb.eu</a:t>
            </a:r>
            <a:endParaRPr lang="en-US" sz="1200"/>
          </a:p>
        </p:txBody>
      </p:sp>
      <p:sp>
        <p:nvSpPr>
          <p:cNvPr id="12" name="Shape 8"/>
          <p:cNvSpPr/>
          <p:nvPr/>
        </p:nvSpPr>
        <p:spPr>
          <a:xfrm>
            <a:off x="3291840" y="2788920"/>
            <a:ext cx="2514600" cy="13716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6432" y="288036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886200" y="288036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00"/>
          </a:p>
        </p:txBody>
      </p:sp>
      <p:sp>
        <p:nvSpPr>
          <p:cNvPr id="15" name="Text 10"/>
          <p:cNvSpPr/>
          <p:nvPr/>
        </p:nvSpPr>
        <p:spPr>
          <a:xfrm>
            <a:off x="3456432" y="329184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backoffice@icgb.eu</a:t>
            </a:r>
            <a:endParaRPr lang="en-US" sz="1200"/>
          </a:p>
        </p:txBody>
      </p:sp>
      <p:sp>
        <p:nvSpPr>
          <p:cNvPr id="16" name="Shape 11"/>
          <p:cNvSpPr/>
          <p:nvPr/>
        </p:nvSpPr>
        <p:spPr>
          <a:xfrm>
            <a:off x="6080760" y="2788920"/>
            <a:ext cx="2514600" cy="13716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352" y="288036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675120" y="2880360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1000"/>
          </a:p>
        </p:txBody>
      </p:sp>
      <p:sp>
        <p:nvSpPr>
          <p:cNvPr id="19" name="Text 13"/>
          <p:cNvSpPr/>
          <p:nvPr/>
        </p:nvSpPr>
        <p:spPr>
          <a:xfrm>
            <a:off x="6245352" y="3291840"/>
            <a:ext cx="22128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George Washington Street</a:t>
            </a:r>
          </a:p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Sofia 1000</a:t>
            </a:r>
          </a:p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Bulgaria</a:t>
            </a:r>
            <a:endParaRPr lang="en-US" sz="1200"/>
          </a:p>
        </p:txBody>
      </p:sp>
      <p:sp>
        <p:nvSpPr>
          <p:cNvPr id="20" name="Text 14"/>
          <p:cNvSpPr/>
          <p:nvPr/>
        </p:nvSpPr>
        <p:spPr>
          <a:xfrm>
            <a:off x="502920" y="45720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Gas Interconnector Greece – Bulgaria  |  www.icgb.eu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7BE1C88-AD9F-46BF-B225-B21FE4FAB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431" y="43070"/>
            <a:ext cx="1249051" cy="6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b8f0ea3-8770-477e-83c6-d4f6da9ce49c" xsi:nil="true"/>
    <lcf76f155ced4ddcb4097134ff3c332f xmlns="032b201e-b991-4097-bc54-3feb8119118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C6981651CA534EA815B582938C1E0F" ma:contentTypeVersion="15" ma:contentTypeDescription="Create a new document." ma:contentTypeScope="" ma:versionID="1fb15d04bd086b34a37ef3d7430cd92a">
  <xsd:schema xmlns:xsd="http://www.w3.org/2001/XMLSchema" xmlns:xs="http://www.w3.org/2001/XMLSchema" xmlns:p="http://schemas.microsoft.com/office/2006/metadata/properties" xmlns:ns2="032b201e-b991-4097-bc54-3feb8119118f" xmlns:ns3="8b8f0ea3-8770-477e-83c6-d4f6da9ce49c" targetNamespace="http://schemas.microsoft.com/office/2006/metadata/properties" ma:root="true" ma:fieldsID="bc6893b4b2e2aa646541878442d0f782" ns2:_="" ns3:_="">
    <xsd:import namespace="032b201e-b991-4097-bc54-3feb8119118f"/>
    <xsd:import namespace="8b8f0ea3-8770-477e-83c6-d4f6da9ce4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b201e-b991-4097-bc54-3feb811911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1f68272-a0f6-4930-88e7-ab5b0bbd5a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f0ea3-8770-477e-83c6-d4f6da9ce4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8493f86-2c31-43c8-9534-03f53d607fcd}" ma:internalName="TaxCatchAll" ma:showField="CatchAllData" ma:web="8b8f0ea3-8770-477e-83c6-d4f6da9ce4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06176A-4668-4AAC-9677-71C90FF94DA4}">
  <ds:schemaRefs>
    <ds:schemaRef ds:uri="032b201e-b991-4097-bc54-3feb8119118f"/>
    <ds:schemaRef ds:uri="8b8f0ea3-8770-477e-83c6-d4f6da9ce49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8625BF0-5467-44F1-9480-C0CB5B3E98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4E212C-02C7-4528-A553-9DD5242DD54B}">
  <ds:schemaRefs>
    <ds:schemaRef ds:uri="032b201e-b991-4097-bc54-3feb8119118f"/>
    <ds:schemaRef ds:uri="8b8f0ea3-8770-477e-83c6-d4f6da9ce4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f711256b-27b9-4fdb-90bc-875b934b72f3}" enabled="0" method="" siteId="{f711256b-27b9-4fdb-90bc-875b934b72f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600</Words>
  <Application>Microsoft Office PowerPoint</Application>
  <PresentationFormat>On-screen Show (16:9)</PresentationFormat>
  <Paragraphs>88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ICGB Network User Registration Process Guide</dc:title>
  <dc:subject>PptxGenJS Presentation</dc:subject>
  <dc:creator>PptxGenJS</dc:creator>
  <cp:lastModifiedBy>Svetlin Berkov</cp:lastModifiedBy>
  <cp:revision>17</cp:revision>
  <dcterms:created xsi:type="dcterms:W3CDTF">2026-04-29T08:20:44Z</dcterms:created>
  <dcterms:modified xsi:type="dcterms:W3CDTF">2026-06-05T14:15:07Z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0x0101008AC6981651CA534EA815B582938C1E0F</vt:lpwstr>
  </property>
  <property fmtid="{D5CDD505-2E9C-101B-9397-08002B2CF9AE}" pid="3" name="MediaServiceImageTags">
    <vt:lpwstr/>
  </property>
</Properties>
</file>